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86" r:id="rId6"/>
    <p:sldId id="276" r:id="rId7"/>
    <p:sldId id="278" r:id="rId8"/>
    <p:sldId id="280" r:id="rId9"/>
    <p:sldId id="282" r:id="rId10"/>
    <p:sldId id="281" r:id="rId11"/>
    <p:sldId id="279" r:id="rId12"/>
    <p:sldId id="277" r:id="rId13"/>
    <p:sldId id="283" r:id="rId14"/>
    <p:sldId id="284" r:id="rId15"/>
    <p:sldId id="28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io" initials="D" lastIdx="1" clrIdx="0">
    <p:extLst>
      <p:ext uri="{19B8F6BF-5375-455C-9EA6-DF929625EA0E}">
        <p15:presenceInfo xmlns:p15="http://schemas.microsoft.com/office/powerpoint/2012/main" userId="D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7F9A0-E9FF-42A8-8000-1BF293F3A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7200" dirty="0" err="1"/>
              <a:t>PrevenTech</a:t>
            </a:r>
            <a:endParaRPr lang="it-IT" sz="72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11EAE5-1D40-49FE-A17F-48628946C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29683"/>
          </a:xfrm>
        </p:spPr>
        <p:txBody>
          <a:bodyPr>
            <a:normAutofit/>
          </a:bodyPr>
          <a:lstStyle/>
          <a:p>
            <a:r>
              <a:rPr lang="it-IT" sz="2800" dirty="0"/>
              <a:t>Attanasio</a:t>
            </a:r>
          </a:p>
          <a:p>
            <a:r>
              <a:rPr lang="it-IT" sz="2800" dirty="0"/>
              <a:t>Musella</a:t>
            </a:r>
          </a:p>
          <a:p>
            <a:r>
              <a:rPr lang="it-IT" sz="2800" dirty="0"/>
              <a:t>Venuso</a:t>
            </a:r>
          </a:p>
        </p:txBody>
      </p:sp>
      <p:pic>
        <p:nvPicPr>
          <p:cNvPr id="4" name="Picture 4" descr="Logo">
            <a:extLst>
              <a:ext uri="{FF2B5EF4-FFF2-40B4-BE49-F238E27FC236}">
                <a16:creationId xmlns:a16="http://schemas.microsoft.com/office/drawing/2014/main" id="{0DB0401F-9451-4BC5-A5C4-B808A3EC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856" y="2664431"/>
            <a:ext cx="1429725" cy="1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83C214D-AEA1-4B27-BAF0-246E9BEFCB07}"/>
              </a:ext>
            </a:extLst>
          </p:cNvPr>
          <p:cNvSpPr/>
          <p:nvPr/>
        </p:nvSpPr>
        <p:spPr>
          <a:xfrm>
            <a:off x="0" y="1666749"/>
            <a:ext cx="8965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Progetto Programmazione III</a:t>
            </a:r>
          </a:p>
        </p:txBody>
      </p:sp>
    </p:spTree>
    <p:extLst>
      <p:ext uri="{BB962C8B-B14F-4D97-AF65-F5344CB8AC3E}">
        <p14:creationId xmlns:p14="http://schemas.microsoft.com/office/powerpoint/2010/main" val="21792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6A40AF-F6E2-4CC2-827A-CEDFDE4E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Iterator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E56EE1-EA6A-4BF7-BF14-67FC2C3FA374}"/>
              </a:ext>
            </a:extLst>
          </p:cNvPr>
          <p:cNvSpPr txBox="1"/>
          <p:nvPr/>
        </p:nvSpPr>
        <p:spPr>
          <a:xfrm>
            <a:off x="516329" y="2357306"/>
            <a:ext cx="9941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Iterator agevola l'accesso ad una collezione di </a:t>
            </a:r>
            <a:r>
              <a:rPr lang="it-IT" dirty="0" err="1"/>
              <a:t>tuple</a:t>
            </a:r>
            <a:r>
              <a:rPr lang="it-IT" dirty="0"/>
              <a:t>, senza esporre i dettagli della sua struttura interna.</a:t>
            </a:r>
          </a:p>
          <a:p>
            <a:endParaRPr lang="it-IT" dirty="0"/>
          </a:p>
          <a:p>
            <a:r>
              <a:rPr lang="it-IT" dirty="0"/>
              <a:t>Applicazione: Ci permette di accedere ai contenuti delle </a:t>
            </a:r>
            <a:r>
              <a:rPr lang="it-IT" dirty="0" err="1"/>
              <a:t>Tuple</a:t>
            </a:r>
            <a:r>
              <a:rPr lang="it-IT" dirty="0"/>
              <a:t> (</a:t>
            </a:r>
            <a:r>
              <a:rPr lang="it-IT" dirty="0" err="1"/>
              <a:t>TupleCollection</a:t>
            </a:r>
            <a:r>
              <a:rPr lang="it-IT" dirty="0"/>
              <a:t>) senza esporre i dettagli implementativi.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ED095B9-488B-4675-AA13-735748D6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58" y="3919237"/>
            <a:ext cx="5362684" cy="28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6C7F58-C0C9-4961-88D4-0789C96C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Facade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160F39-48E7-476E-945E-541B5120EE52}"/>
              </a:ext>
            </a:extLst>
          </p:cNvPr>
          <p:cNvSpPr txBox="1"/>
          <p:nvPr/>
        </p:nvSpPr>
        <p:spPr>
          <a:xfrm>
            <a:off x="352338" y="2357306"/>
            <a:ext cx="9941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Classe di facciata usata per accedere alle funzioni senza istanziare  manualmente tutti gli oggetti necessari. </a:t>
            </a:r>
          </a:p>
          <a:p>
            <a:endParaRPr lang="it-IT" dirty="0"/>
          </a:p>
          <a:p>
            <a:r>
              <a:rPr lang="it-IT" dirty="0"/>
              <a:t>Applicazione: Agevola l’interazione con le classi implementate nel progetto.</a:t>
            </a:r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440A2F1-C410-4AEB-86E1-C7D582F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29" y="4392892"/>
            <a:ext cx="3177541" cy="20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0E4E58-6238-4C00-AF7E-1CC8F288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Singleton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617A06-FF69-4467-9B21-9880660303CC}"/>
              </a:ext>
            </a:extLst>
          </p:cNvPr>
          <p:cNvSpPr txBox="1"/>
          <p:nvPr/>
        </p:nvSpPr>
        <p:spPr>
          <a:xfrm>
            <a:off x="352338" y="2357306"/>
            <a:ext cx="9941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Assicurare che una classe abbia una sola istanza e fornire un punto globale di accesso ad essa</a:t>
            </a:r>
          </a:p>
          <a:p>
            <a:endParaRPr lang="it-IT" dirty="0"/>
          </a:p>
          <a:p>
            <a:r>
              <a:rPr lang="it-IT" dirty="0"/>
              <a:t>Applicazione: Abbiamo implementato questo pattern in modo da fornire un’unica connessione al Database al fine di non sovraccaricare (creando n connessioni per n richieste) quest’ultimo</a:t>
            </a:r>
          </a:p>
          <a:p>
            <a:endParaRPr lang="it-IT" dirty="0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E80B12C-048A-40AD-90D3-CD3D1A55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99" y="4342304"/>
            <a:ext cx="3533202" cy="21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54B4DD3-B733-40F0-97DE-BC10B629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7" y="2076289"/>
            <a:ext cx="5509773" cy="4626169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8C0D74A7-EFF6-429C-8AA6-41314D0D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di funzionamento</a:t>
            </a:r>
          </a:p>
        </p:txBody>
      </p:sp>
      <p:pic>
        <p:nvPicPr>
          <p:cNvPr id="7" name="Immagine 6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187FAAD8-EF76-4609-8C3B-2FBE7112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68" y="2076289"/>
            <a:ext cx="5141928" cy="46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A24024-0170-4FAA-B995-D30DE2C9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 di funzionamento – Inserimento </a:t>
            </a:r>
            <a:r>
              <a:rPr lang="it-IT" dirty="0" err="1"/>
              <a:t>tupla</a:t>
            </a:r>
            <a:endParaRPr lang="it-IT" dirty="0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F26ED8-417E-403A-BA47-5227E6FE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83" y="2042623"/>
            <a:ext cx="7296063" cy="46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4CFDF-72E0-477B-81BB-6551AD1B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sz="3200" dirty="0"/>
              <a:t>Esempi di funzionamento - Visualizzazione mappa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741685-A7B3-42F2-AA64-D0E34435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69" y="2008098"/>
            <a:ext cx="7377964" cy="47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61BA68FC-B2D2-4133-A583-362ADFD3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EC58F2-4ED7-483A-8837-FD4C1356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37" y="2355386"/>
            <a:ext cx="2147228" cy="2147228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3AD6DB1-38CF-4491-B7AD-7D13853E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05" y="2355386"/>
            <a:ext cx="2147228" cy="2147228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59CF0A-F1B8-453D-A2AB-DF5BFDC47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69" y="2355386"/>
            <a:ext cx="2147228" cy="2147228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3BF9885F-0F33-4B6B-96E8-8FBCD987EE20}"/>
              </a:ext>
            </a:extLst>
          </p:cNvPr>
          <p:cNvSpPr/>
          <p:nvPr/>
        </p:nvSpPr>
        <p:spPr>
          <a:xfrm>
            <a:off x="633611" y="5023834"/>
            <a:ext cx="2787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Raffaele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2DE5B14-2195-4687-BB3A-ED1C3B4E0F5B}"/>
              </a:ext>
            </a:extLst>
          </p:cNvPr>
          <p:cNvSpPr/>
          <p:nvPr/>
        </p:nvSpPr>
        <p:spPr>
          <a:xfrm>
            <a:off x="7552947" y="5023834"/>
            <a:ext cx="2787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Raffaele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F62F30A-96B0-439D-959B-1B7AD52021DD}"/>
              </a:ext>
            </a:extLst>
          </p:cNvPr>
          <p:cNvSpPr/>
          <p:nvPr/>
        </p:nvSpPr>
        <p:spPr>
          <a:xfrm>
            <a:off x="4093279" y="5023834"/>
            <a:ext cx="2787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strike="dbl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Raffaele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FC9C9832-A4B4-4590-AF0C-8FFEC2A1E6F3}"/>
              </a:ext>
            </a:extLst>
          </p:cNvPr>
          <p:cNvSpPr/>
          <p:nvPr/>
        </p:nvSpPr>
        <p:spPr>
          <a:xfrm>
            <a:off x="4581394" y="5802133"/>
            <a:ext cx="1811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Dario</a:t>
            </a:r>
          </a:p>
        </p:txBody>
      </p:sp>
    </p:spTree>
    <p:extLst>
      <p:ext uri="{BB962C8B-B14F-4D97-AF65-F5344CB8AC3E}">
        <p14:creationId xmlns:p14="http://schemas.microsoft.com/office/powerpoint/2010/main" val="29854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E13CC-FC68-402B-8C74-413C9114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Qual era l’idea?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2DBEE-B5D5-40C2-9C91-856E13E0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Sviluppare la nostra idea di progetto presentato nel corso di Tecnologie Web</a:t>
            </a:r>
          </a:p>
          <a:p>
            <a:r>
              <a:rPr lang="it-IT" sz="2800" dirty="0"/>
              <a:t>Creare un gestionale che sia in grado di modificare il Database contenente le informazioni dei nostri distributori </a:t>
            </a:r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4715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26D322-E19D-485E-BD26-13A55CB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stato realizzato?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6B6873-385D-4B9E-A8FF-EF8A4450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Applicazione </a:t>
            </a:r>
            <a:r>
              <a:rPr lang="it-IT" sz="2800" dirty="0" err="1"/>
              <a:t>JavaFX</a:t>
            </a:r>
            <a:endParaRPr lang="it-IT" sz="2800" dirty="0"/>
          </a:p>
          <a:p>
            <a:r>
              <a:rPr lang="it-IT" sz="2800" dirty="0" err="1"/>
              <a:t>Servlet</a:t>
            </a:r>
            <a:r>
              <a:rPr lang="it-IT" sz="2800" dirty="0"/>
              <a:t> per la creazione dinamica della Mappa</a:t>
            </a:r>
          </a:p>
          <a:p>
            <a:r>
              <a:rPr lang="it-IT" sz="2800" dirty="0"/>
              <a:t>Accesso al database per l’aggiunta/rimozione dei distributori</a:t>
            </a:r>
          </a:p>
          <a:p>
            <a:r>
              <a:rPr lang="it-IT" sz="2800" dirty="0"/>
              <a:t>Form per l’inserimento di una </a:t>
            </a:r>
            <a:r>
              <a:rPr lang="it-IT" sz="2800" dirty="0" err="1"/>
              <a:t>tupla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987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0A462-FCBF-4949-9117-060CC901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dei Pattern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AB2C9A3-34E8-40A4-8B5C-C864F6D40F82}"/>
              </a:ext>
            </a:extLst>
          </p:cNvPr>
          <p:cNvSpPr txBox="1">
            <a:spLocks/>
          </p:cNvSpPr>
          <p:nvPr/>
        </p:nvSpPr>
        <p:spPr>
          <a:xfrm>
            <a:off x="285227" y="2214694"/>
            <a:ext cx="11341914" cy="4202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8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834FBD8-78A7-4369-BF4D-7FA1B9A2C05F}"/>
              </a:ext>
            </a:extLst>
          </p:cNvPr>
          <p:cNvSpPr txBox="1">
            <a:spLocks/>
          </p:cNvSpPr>
          <p:nvPr/>
        </p:nvSpPr>
        <p:spPr>
          <a:xfrm>
            <a:off x="285227" y="2147582"/>
            <a:ext cx="11107023" cy="42699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8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50C4A59-FC87-402A-B4E6-67B3FA403308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err="1"/>
              <a:t>Command</a:t>
            </a:r>
            <a:endParaRPr lang="it-IT" sz="2800" dirty="0"/>
          </a:p>
          <a:p>
            <a:r>
              <a:rPr lang="it-IT" sz="2800" dirty="0"/>
              <a:t>Iterator</a:t>
            </a:r>
          </a:p>
          <a:p>
            <a:r>
              <a:rPr lang="it-IT" sz="2800" dirty="0"/>
              <a:t>State</a:t>
            </a:r>
          </a:p>
          <a:p>
            <a:r>
              <a:rPr lang="it-IT" sz="2800" dirty="0"/>
              <a:t>Builder</a:t>
            </a:r>
          </a:p>
          <a:p>
            <a:r>
              <a:rPr lang="it-IT" sz="2800" dirty="0"/>
              <a:t>Memento</a:t>
            </a:r>
          </a:p>
          <a:p>
            <a:r>
              <a:rPr lang="it-IT" sz="2800" dirty="0" err="1"/>
              <a:t>Facade</a:t>
            </a:r>
            <a:endParaRPr lang="it-IT" sz="2800" dirty="0"/>
          </a:p>
          <a:p>
            <a:r>
              <a:rPr lang="it-IT" sz="2800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2256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BBCEA-16DD-41F6-A2EC-442FEED4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UML delle classi</a:t>
            </a:r>
          </a:p>
        </p:txBody>
      </p:sp>
      <p:pic>
        <p:nvPicPr>
          <p:cNvPr id="4" name="Immagine 3" descr="Immagine che contiene screenshot, interni, computer, stanza&#10;&#10;Descrizione generata automaticamente">
            <a:extLst>
              <a:ext uri="{FF2B5EF4-FFF2-40B4-BE49-F238E27FC236}">
                <a16:creationId xmlns:a16="http://schemas.microsoft.com/office/drawing/2014/main" id="{679EC343-4E92-4C33-83B8-4A5A54E0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992"/>
            <a:ext cx="12192000" cy="32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E808D-40D2-47DA-8F32-DDD9F272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Command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EE29A0-1951-4E5D-9CC8-592C5866F05E}"/>
              </a:ext>
            </a:extLst>
          </p:cNvPr>
          <p:cNvSpPr txBox="1"/>
          <p:nvPr/>
        </p:nvSpPr>
        <p:spPr>
          <a:xfrm>
            <a:off x="352338" y="2357306"/>
            <a:ext cx="9941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Incapsula una richiesta all’interno di un oggetto, consentendo così di parametrizzare i client con richieste diverse, accodare o rintracciare le richieste, oppure supportare operazioni di </a:t>
            </a:r>
            <a:r>
              <a:rPr lang="it-IT" dirty="0" err="1"/>
              <a:t>undo</a:t>
            </a:r>
            <a:endParaRPr lang="it-IT" dirty="0"/>
          </a:p>
          <a:p>
            <a:endParaRPr lang="it-IT" dirty="0"/>
          </a:p>
          <a:p>
            <a:r>
              <a:rPr lang="it-IT" dirty="0"/>
              <a:t>Applicazione: L’implementazione di questo pattern è stata </a:t>
            </a:r>
          </a:p>
          <a:p>
            <a:r>
              <a:rPr lang="it-IT" dirty="0"/>
              <a:t>Scelta per creare un’unica interfaccia (</a:t>
            </a:r>
            <a:r>
              <a:rPr lang="it-IT" dirty="0" err="1"/>
              <a:t>Command</a:t>
            </a:r>
            <a:r>
              <a:rPr lang="it-IT" dirty="0"/>
              <a:t>) in grado di </a:t>
            </a:r>
          </a:p>
          <a:p>
            <a:r>
              <a:rPr lang="it-IT" dirty="0"/>
              <a:t>Concretizzare le varie richieste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A25B685-8746-420F-8DCC-F01F8584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15" y="3360648"/>
            <a:ext cx="5112185" cy="352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1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8C0AB-832F-492A-98B0-77FEF435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7B96D65-FF2D-4A56-AC95-3C19FADB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30" y="4357774"/>
            <a:ext cx="6925642" cy="18957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2FD196-1A25-49E2-9523-7DD5841A4FC8}"/>
              </a:ext>
            </a:extLst>
          </p:cNvPr>
          <p:cNvSpPr txBox="1"/>
          <p:nvPr/>
        </p:nvSpPr>
        <p:spPr>
          <a:xfrm>
            <a:off x="516329" y="2357306"/>
            <a:ext cx="9941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Permette ad uno oggetto di cambiare il proprio comportamento quando cambia il suo stato interno. L’oggetto sembrerà cambiare la sua classe.</a:t>
            </a:r>
          </a:p>
          <a:p>
            <a:endParaRPr lang="it-IT" dirty="0"/>
          </a:p>
          <a:p>
            <a:r>
              <a:rPr lang="it-IT" dirty="0"/>
              <a:t>Applicazione: Questo pattern è stato scelto al fine di segnalare il servizio di una determinata attività. Nel nostro caso determina se esso è aperto oppure chiuso.</a:t>
            </a:r>
          </a:p>
        </p:txBody>
      </p:sp>
    </p:spTree>
    <p:extLst>
      <p:ext uri="{BB962C8B-B14F-4D97-AF65-F5344CB8AC3E}">
        <p14:creationId xmlns:p14="http://schemas.microsoft.com/office/powerpoint/2010/main" val="22054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70E530-A24C-4495-AD01-3D8368FB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Memento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E8BEAE-A0B4-44A2-8DBF-99967A202144}"/>
              </a:ext>
            </a:extLst>
          </p:cNvPr>
          <p:cNvSpPr txBox="1"/>
          <p:nvPr/>
        </p:nvSpPr>
        <p:spPr>
          <a:xfrm>
            <a:off x="516329" y="2357306"/>
            <a:ext cx="9941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Salvare lo stato primitivo di un oggetto fornendo un mezzo per ripristinare l’oggetto allo stato iniziale, quando necessario.</a:t>
            </a:r>
          </a:p>
          <a:p>
            <a:endParaRPr lang="it-IT" dirty="0"/>
          </a:p>
          <a:p>
            <a:r>
              <a:rPr lang="it-IT" dirty="0"/>
              <a:t>Applicazione: Questo pattern è stato applicato per permettere all’utente, in caso di errore, di tornare allo stato precedente annullando così le modifiche.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F265182-780B-4798-A0D1-D52CE1E1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43" y="4056215"/>
            <a:ext cx="5932416" cy="26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0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6E1E2C-C92F-47DF-8484-DD16C85C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Builder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ADF6DC6-0DD0-4076-882F-38A9EA62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04" y="2155831"/>
            <a:ext cx="4316657" cy="46098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ACE973-027A-45BF-A970-1350DA6A8ED0}"/>
              </a:ext>
            </a:extLst>
          </p:cNvPr>
          <p:cNvSpPr txBox="1"/>
          <p:nvPr/>
        </p:nvSpPr>
        <p:spPr>
          <a:xfrm>
            <a:off x="182639" y="2239860"/>
            <a:ext cx="7058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Scopo: Si tratta di un pattern </a:t>
            </a:r>
            <a:r>
              <a:rPr lang="it-IT" dirty="0" err="1"/>
              <a:t>creazionale</a:t>
            </a:r>
            <a:r>
              <a:rPr lang="it-IT" dirty="0"/>
              <a:t> basato su oggetti e viene utilizzato per creare un oggetto senza doverne conoscere i suoi dettagli implementativi. </a:t>
            </a:r>
          </a:p>
          <a:p>
            <a:endParaRPr lang="it-IT" dirty="0"/>
          </a:p>
          <a:p>
            <a:r>
              <a:rPr lang="it-IT" dirty="0"/>
              <a:t>Applicazione: Questo pattern è stato implementato per facilitare la creazione di </a:t>
            </a:r>
            <a:r>
              <a:rPr lang="it-IT" dirty="0" err="1"/>
              <a:t>tuple</a:t>
            </a:r>
            <a:r>
              <a:rPr lang="it-IT" dirty="0"/>
              <a:t> in modo da minimizzare le diverse tipologie dei dati di input.</a:t>
            </a:r>
          </a:p>
        </p:txBody>
      </p:sp>
    </p:spTree>
    <p:extLst>
      <p:ext uri="{BB962C8B-B14F-4D97-AF65-F5344CB8AC3E}">
        <p14:creationId xmlns:p14="http://schemas.microsoft.com/office/powerpoint/2010/main" val="4676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435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9" baseType="lpstr">
      <vt:lpstr>Arial</vt:lpstr>
      <vt:lpstr>Trebuchet MS</vt:lpstr>
      <vt:lpstr>Berlino</vt:lpstr>
      <vt:lpstr>PrevenTech</vt:lpstr>
      <vt:lpstr>Qual era l’idea?</vt:lpstr>
      <vt:lpstr>Cosa è stato realizzato?</vt:lpstr>
      <vt:lpstr>Descrizione dei Pattern</vt:lpstr>
      <vt:lpstr>Diagramma UML delle classi</vt:lpstr>
      <vt:lpstr>Command</vt:lpstr>
      <vt:lpstr>State</vt:lpstr>
      <vt:lpstr>Memento</vt:lpstr>
      <vt:lpstr>Builder</vt:lpstr>
      <vt:lpstr>Iterator</vt:lpstr>
      <vt:lpstr>Facade</vt:lpstr>
      <vt:lpstr>Singleton</vt:lpstr>
      <vt:lpstr>Esempi di funzionamento</vt:lpstr>
      <vt:lpstr>Esempi di funzionamento – Inserimento tupla</vt:lpstr>
      <vt:lpstr>Esempi di funzionamento - Visualizzazione mappa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PrevenTech</dc:title>
  <dc:creator>Raffaele Attanasio;Dario Musella;Raffaele Venuso</dc:creator>
  <cp:lastModifiedBy>RAFFAELE ATTANASIO</cp:lastModifiedBy>
  <cp:revision>25</cp:revision>
  <dcterms:created xsi:type="dcterms:W3CDTF">2019-09-27T09:26:01Z</dcterms:created>
  <dcterms:modified xsi:type="dcterms:W3CDTF">2020-02-15T11:55:24Z</dcterms:modified>
</cp:coreProperties>
</file>